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4" r:id="rId4"/>
    <p:sldId id="266" r:id="rId5"/>
    <p:sldId id="329" r:id="rId6"/>
    <p:sldId id="267" r:id="rId7"/>
    <p:sldId id="318" r:id="rId8"/>
    <p:sldId id="312" r:id="rId9"/>
    <p:sldId id="298" r:id="rId10"/>
    <p:sldId id="317" r:id="rId11"/>
    <p:sldId id="319" r:id="rId12"/>
    <p:sldId id="320" r:id="rId13"/>
    <p:sldId id="300" r:id="rId14"/>
    <p:sldId id="301" r:id="rId15"/>
    <p:sldId id="302" r:id="rId16"/>
    <p:sldId id="303" r:id="rId17"/>
    <p:sldId id="304" r:id="rId18"/>
    <p:sldId id="321" r:id="rId19"/>
    <p:sldId id="330" r:id="rId20"/>
    <p:sldId id="305" r:id="rId21"/>
    <p:sldId id="309" r:id="rId22"/>
    <p:sldId id="306" r:id="rId23"/>
    <p:sldId id="322" r:id="rId24"/>
    <p:sldId id="323" r:id="rId25"/>
    <p:sldId id="332" r:id="rId26"/>
    <p:sldId id="333" r:id="rId27"/>
    <p:sldId id="310" r:id="rId28"/>
    <p:sldId id="308" r:id="rId29"/>
    <p:sldId id="326" r:id="rId30"/>
    <p:sldId id="327" r:id="rId31"/>
    <p:sldId id="331" r:id="rId32"/>
    <p:sldId id="311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1954-F238-44F4-8DB0-7DC20DEE5D2D}" type="datetimeFigureOut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DB4C-2F6C-4723-8571-943FC0774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0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This</a:t>
            </a:r>
            <a:r>
              <a:rPr lang="en-US" altLang="zh-TW" baseline="0" dirty="0" smtClean="0"/>
              <a:t> paper do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Difficult query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A6F495-4F92-4813-BDB8-B172C07A986A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BEC3-CC55-4550-A5F2-84A30F06ABDA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D3D7-3B23-441E-BC55-868967A83CBC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725-0E60-4D48-8BAB-A39B8DCDB222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FEA272-2523-4C71-858F-51E9A7B4B33E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1147-0E79-41BD-943C-80A445A3E565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14C7-1160-44AC-8A9E-6FF6486D2FFC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547ED-C18B-43E7-AA75-F0CDE48EA8FC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6648-2E80-428B-A315-F24B9CD3A21E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AEF67-F373-4695-9048-73CB124F4B58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354BA0-D6AD-4AB2-89AC-5AA5640DCF23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F078CB7-1FD2-4C2A-87BF-FFE2B173BA4E}" type="datetime1">
              <a:rPr lang="zh-TW" altLang="en-US" smtClean="0"/>
              <a:t>2013/8/27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23717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Date: 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2013/8/27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Author: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Shinya Tanaka, Adam </a:t>
            </a:r>
            <a:r>
              <a:rPr lang="en-US" altLang="zh-TW" sz="2000" dirty="0" err="1" smtClean="0">
                <a:solidFill>
                  <a:schemeClr val="bg1">
                    <a:lumMod val="50000"/>
                  </a:schemeClr>
                </a:solidFill>
              </a:rPr>
              <a:t>Jatowt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              Makoto P. Kato, Katsumi Tanaka</a:t>
            </a:r>
          </a:p>
          <a:p>
            <a:pPr>
              <a:defRPr/>
            </a:pP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Source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WSDM’13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Advisor: 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-ling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Koh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Speaker: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Chen-Yu Huang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375025" y="1550695"/>
            <a:ext cx="57689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Estimating Content Concreteness for Finding Comprehensible Documents</a:t>
            </a:r>
            <a:endParaRPr kumimoji="0"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3200" b="1" dirty="0" smtClean="0">
                <a:solidFill>
                  <a:schemeClr val="bg2">
                    <a:lumMod val="25000"/>
                  </a:schemeClr>
                </a:solidFill>
              </a:rPr>
              <a:t>Diversity of Annotations</a:t>
            </a:r>
          </a:p>
          <a:p>
            <a:pPr lvl="1"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500 top ranked photos from the search result of term t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If there is another photo submitted by the same user that has identical tag set, the photo is skipped.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Photos(t) = { photo</a:t>
            </a:r>
            <a:r>
              <a:rPr lang="en-US" altLang="zh-TW" sz="2100" dirty="0" smtClean="0">
                <a:solidFill>
                  <a:schemeClr val="tx1"/>
                </a:solidFill>
              </a:rPr>
              <a:t>1</a:t>
            </a:r>
            <a:r>
              <a:rPr lang="en-US" altLang="zh-TW" sz="2800" dirty="0" smtClean="0">
                <a:solidFill>
                  <a:schemeClr val="tx1"/>
                </a:solidFill>
              </a:rPr>
              <a:t>, photo</a:t>
            </a:r>
            <a:r>
              <a:rPr lang="en-US" altLang="zh-TW" sz="2100" dirty="0" smtClean="0">
                <a:solidFill>
                  <a:schemeClr val="tx1"/>
                </a:solidFill>
              </a:rPr>
              <a:t>2</a:t>
            </a:r>
            <a:r>
              <a:rPr lang="en-US" altLang="zh-TW" sz="2800" dirty="0" smtClean="0">
                <a:solidFill>
                  <a:schemeClr val="tx1"/>
                </a:solidFill>
              </a:rPr>
              <a:t>, ….photo</a:t>
            </a:r>
            <a:r>
              <a:rPr lang="en-US" altLang="zh-TW" sz="2100" dirty="0" smtClean="0">
                <a:solidFill>
                  <a:schemeClr val="tx1"/>
                </a:solidFill>
              </a:rPr>
              <a:t>n</a:t>
            </a:r>
            <a:r>
              <a:rPr lang="en-US" altLang="zh-TW" sz="2800" dirty="0" smtClean="0">
                <a:solidFill>
                  <a:schemeClr val="tx1"/>
                </a:solidFill>
              </a:rPr>
              <a:t>}  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Features </a:t>
            </a:r>
          </a:p>
          <a:p>
            <a:pPr lvl="2">
              <a:defRPr/>
            </a:pPr>
            <a:endParaRPr lang="en-US" altLang="zh-TW" sz="22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en-US" altLang="zh-TW" sz="2200" dirty="0" smtClean="0">
              <a:solidFill>
                <a:schemeClr val="tx1"/>
              </a:solidFill>
            </a:endParaRPr>
          </a:p>
          <a:p>
            <a:pPr lvl="2">
              <a:defRPr/>
            </a:pPr>
            <a:endParaRPr lang="en-US" altLang="zh-TW" sz="2200" dirty="0" smtClean="0">
              <a:solidFill>
                <a:schemeClr val="tx1"/>
              </a:solidFill>
            </a:endParaRPr>
          </a:p>
          <a:p>
            <a:pPr lvl="2">
              <a:defRPr/>
            </a:pPr>
            <a:endParaRPr lang="en-US" altLang="zh-TW" sz="2200" dirty="0">
              <a:solidFill>
                <a:schemeClr val="tx1"/>
              </a:solidFill>
            </a:endParaRPr>
          </a:p>
          <a:p>
            <a:pPr lvl="4">
              <a:defRPr/>
            </a:pPr>
            <a:r>
              <a:rPr lang="en-US" altLang="zh-TW" sz="1800" dirty="0" smtClean="0">
                <a:solidFill>
                  <a:schemeClr val="tx1"/>
                </a:solidFill>
              </a:rPr>
              <a:t>Tags(t):the number of tags of photos in Photos(t)</a:t>
            </a:r>
          </a:p>
          <a:p>
            <a:pPr lvl="4">
              <a:defRPr/>
            </a:pPr>
            <a:r>
              <a:rPr lang="en-US" altLang="zh-TW" sz="1800" dirty="0" err="1" smtClean="0">
                <a:solidFill>
                  <a:schemeClr val="tx1"/>
                </a:solidFill>
              </a:rPr>
              <a:t>Tags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uniq</a:t>
            </a:r>
            <a:r>
              <a:rPr lang="en-US" altLang="zh-TW" sz="1800" dirty="0" smtClean="0">
                <a:solidFill>
                  <a:schemeClr val="tx1"/>
                </a:solidFill>
              </a:rPr>
              <a:t>(t): </a:t>
            </a:r>
            <a:r>
              <a:rPr lang="en-US" altLang="zh-TW" sz="1800" dirty="0">
                <a:solidFill>
                  <a:schemeClr val="tx1"/>
                </a:solidFill>
              </a:rPr>
              <a:t>the number of </a:t>
            </a:r>
            <a:r>
              <a:rPr lang="en-US" altLang="zh-TW" sz="1800" dirty="0" smtClean="0">
                <a:solidFill>
                  <a:schemeClr val="tx1"/>
                </a:solidFill>
              </a:rPr>
              <a:t>unique tags </a:t>
            </a:r>
          </a:p>
          <a:p>
            <a:pPr lvl="4">
              <a:defRPr/>
            </a:pPr>
            <a:r>
              <a:rPr lang="en-US" altLang="zh-TW" sz="1800" dirty="0" err="1" smtClean="0">
                <a:solidFill>
                  <a:schemeClr val="tx1"/>
                </a:solidFill>
              </a:rPr>
              <a:t>Annotations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uniq</a:t>
            </a:r>
            <a:r>
              <a:rPr lang="en-US" altLang="zh-TW" sz="1800" dirty="0" smtClean="0">
                <a:solidFill>
                  <a:schemeClr val="tx1"/>
                </a:solidFill>
              </a:rPr>
              <a:t>(t):the corresponding number of unique annotations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endParaRPr lang="en-US" altLang="zh-TW" sz="2100" dirty="0" smtClean="0">
              <a:solidFill>
                <a:schemeClr val="tx1"/>
              </a:solidFill>
            </a:endParaRPr>
          </a:p>
          <a:p>
            <a:pPr lvl="2">
              <a:spcAft>
                <a:spcPts val="1200"/>
              </a:spcAft>
              <a:defRPr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03" y="4305939"/>
            <a:ext cx="4672420" cy="111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3000" b="1" dirty="0" smtClean="0">
                <a:solidFill>
                  <a:schemeClr val="bg2">
                    <a:lumMod val="25000"/>
                  </a:schemeClr>
                </a:solidFill>
              </a:rPr>
              <a:t>Co-occurrence with Sense Verbs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Concreteness is defined in terms of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perceivability</a:t>
            </a:r>
            <a:r>
              <a:rPr lang="en-US" altLang="zh-TW" sz="2600" dirty="0" smtClean="0">
                <a:solidFill>
                  <a:schemeClr val="tx1"/>
                </a:solidFill>
              </a:rPr>
              <a:t>.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dirty="0" err="1">
                <a:solidFill>
                  <a:schemeClr val="tx1"/>
                </a:solidFill>
              </a:rPr>
              <a:t>Perceivability</a:t>
            </a:r>
            <a:r>
              <a:rPr lang="en-US" altLang="zh-TW" sz="2400" dirty="0">
                <a:solidFill>
                  <a:schemeClr val="tx1"/>
                </a:solidFill>
              </a:rPr>
              <a:t> : the ability to sense the </a:t>
            </a:r>
            <a:r>
              <a:rPr lang="en-US" altLang="zh-TW" sz="2400" dirty="0" smtClean="0">
                <a:solidFill>
                  <a:schemeClr val="tx1"/>
                </a:solidFill>
              </a:rPr>
              <a:t>object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Concrete terms commonly occur with verbs which denote senses.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EX: see, </a:t>
            </a:r>
            <a:r>
              <a:rPr lang="en-US" altLang="zh-TW" sz="2400" dirty="0" smtClean="0">
                <a:solidFill>
                  <a:schemeClr val="tx1"/>
                </a:solidFill>
              </a:rPr>
              <a:t>hear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Use verbs to represent 5 basic senses : sight, hearing, taste, smell and touch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6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3000" b="1" dirty="0" smtClean="0">
                <a:solidFill>
                  <a:schemeClr val="bg2">
                    <a:lumMod val="25000"/>
                  </a:schemeClr>
                </a:solidFill>
              </a:rPr>
              <a:t>Co-occurrence with Sense Verbs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Using the window size of a single sentence</a:t>
            </a:r>
          </a:p>
          <a:p>
            <a:pPr lvl="2"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Ex: sight =&gt;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Verbs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sight</a:t>
            </a:r>
            <a:r>
              <a:rPr lang="en-US" altLang="zh-TW" sz="2000" dirty="0" smtClean="0">
                <a:solidFill>
                  <a:schemeClr val="tx1"/>
                </a:solidFill>
              </a:rPr>
              <a:t> = {see, sees, saw, seen}</a:t>
            </a:r>
          </a:p>
          <a:p>
            <a:pPr lvl="3"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The co-occurrence between a term t and verbs</a:t>
            </a:r>
          </a:p>
          <a:p>
            <a:pPr lvl="3">
              <a:defRPr/>
            </a:pPr>
            <a:endParaRPr lang="en-US" altLang="zh-TW" sz="2200" dirty="0">
              <a:solidFill>
                <a:schemeClr val="tx1"/>
              </a:solidFill>
            </a:endParaRPr>
          </a:p>
          <a:p>
            <a:pPr lvl="3">
              <a:defRPr/>
            </a:pPr>
            <a:endParaRPr lang="en-US" altLang="zh-TW" sz="2200" dirty="0" smtClean="0">
              <a:solidFill>
                <a:schemeClr val="tx1"/>
              </a:solidFill>
            </a:endParaRPr>
          </a:p>
          <a:p>
            <a:pPr lvl="1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Feature</a:t>
            </a:r>
            <a:endParaRPr lang="en-US" altLang="zh-TW" dirty="0">
              <a:solidFill>
                <a:schemeClr val="tx1"/>
              </a:solidFill>
            </a:endParaRPr>
          </a:p>
          <a:p>
            <a:pPr marL="170752" lvl="1" indent="0">
              <a:spcAft>
                <a:spcPts val="1200"/>
              </a:spcAft>
              <a:buNone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marL="170752" lvl="1" indent="0"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501008"/>
            <a:ext cx="4176465" cy="78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37315"/>
            <a:ext cx="5616624" cy="16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64088" y="373351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*: matches </a:t>
            </a:r>
            <a:r>
              <a:rPr lang="en-US" altLang="zh-TW" sz="1600" dirty="0"/>
              <a:t>more than 0 terms or does not match any </a:t>
            </a:r>
            <a:r>
              <a:rPr lang="en-US" altLang="zh-TW" sz="1600" dirty="0" smtClean="0"/>
              <a:t>terms in </a:t>
            </a:r>
            <a:r>
              <a:rPr lang="en-US" altLang="zh-TW" sz="1600" dirty="0"/>
              <a:t>the same </a:t>
            </a:r>
            <a:r>
              <a:rPr lang="en-US" altLang="zh-TW" sz="1600" dirty="0" smtClean="0"/>
              <a:t>sentence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672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3000" b="1" dirty="0" smtClean="0">
                <a:solidFill>
                  <a:schemeClr val="bg2">
                    <a:lumMod val="25000"/>
                  </a:schemeClr>
                </a:solidFill>
              </a:rPr>
              <a:t>Number of Senses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A term often has more than on meaning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Hypothesis : when the number of senses of a term t is high, t might be abstract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Feature : the number of senses of term t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7892"/>
            <a:ext cx="1381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76941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3000" b="1" dirty="0" smtClean="0">
                <a:solidFill>
                  <a:schemeClr val="bg2">
                    <a:lumMod val="25000"/>
                  </a:schemeClr>
                </a:solidFill>
              </a:rPr>
              <a:t>Depth in Ontology Tree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Concreteness of terms and their depth in an ontology tree have relational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Feature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2">
              <a:spcAft>
                <a:spcPts val="1200"/>
              </a:spcAft>
              <a:defRPr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EX : plant(4 senses)</a:t>
            </a:r>
          </a:p>
          <a:p>
            <a:pPr lvl="3">
              <a:spcBef>
                <a:spcPts val="1200"/>
              </a:spcBef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Depths : 7, 5, 9, 11</a:t>
            </a:r>
          </a:p>
          <a:p>
            <a:pPr lvl="3">
              <a:defRPr/>
            </a:pPr>
            <a:r>
              <a:rPr lang="en-US" altLang="zh-TW" sz="2000" dirty="0" err="1" smtClean="0">
                <a:solidFill>
                  <a:schemeClr val="tx1"/>
                </a:solidFill>
              </a:rPr>
              <a:t>Depth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freq</a:t>
            </a:r>
            <a:r>
              <a:rPr lang="en-US" altLang="zh-TW" sz="2000" dirty="0" smtClean="0">
                <a:solidFill>
                  <a:schemeClr val="tx1"/>
                </a:solidFill>
              </a:rPr>
              <a:t>(plant) = 11</a:t>
            </a:r>
          </a:p>
          <a:p>
            <a:pPr lvl="3">
              <a:defRPr/>
            </a:pPr>
            <a:r>
              <a:rPr lang="en-US" altLang="zh-TW" sz="2000" dirty="0" err="1" smtClean="0">
                <a:solidFill>
                  <a:schemeClr val="tx1"/>
                </a:solidFill>
              </a:rPr>
              <a:t>Depth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avg</a:t>
            </a:r>
            <a:r>
              <a:rPr lang="en-US" altLang="zh-TW" sz="2000" dirty="0" smtClean="0">
                <a:solidFill>
                  <a:schemeClr val="tx1"/>
                </a:solidFill>
              </a:rPr>
              <a:t>(plant) = 8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65" y="3806734"/>
            <a:ext cx="2257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66882" y="3806734"/>
            <a:ext cx="5024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err="1" smtClean="0"/>
              <a:t>Depth</a:t>
            </a:r>
            <a:r>
              <a:rPr lang="en-US" altLang="zh-TW" sz="1400" dirty="0" err="1" smtClean="0"/>
              <a:t>freq</a:t>
            </a:r>
            <a:r>
              <a:rPr lang="en-US" altLang="zh-TW" dirty="0" smtClean="0"/>
              <a:t>(t) : the depth of the most frequently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     used sense of a term 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err="1" smtClean="0"/>
              <a:t>Depth</a:t>
            </a:r>
            <a:r>
              <a:rPr lang="en-US" altLang="zh-TW" sz="1400" dirty="0" err="1" smtClean="0"/>
              <a:t>avg</a:t>
            </a:r>
            <a:r>
              <a:rPr lang="en-US" altLang="zh-TW" dirty="0" smtClean="0"/>
              <a:t>(t):the average depth of the senses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     of a term 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52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3000" b="1" dirty="0" smtClean="0">
                <a:solidFill>
                  <a:schemeClr val="bg2">
                    <a:lumMod val="25000"/>
                  </a:schemeClr>
                </a:solidFill>
              </a:rPr>
              <a:t>Number of Hyponyms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The number of hyponyms a term has appears to be related to the level of its generality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Hypothesis : when the number of hyponyms which a term t has is large, t might be abstract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Feature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79980"/>
            <a:ext cx="3086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236867" y="5089440"/>
            <a:ext cx="5024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err="1" smtClean="0"/>
              <a:t>Hyponyms</a:t>
            </a:r>
            <a:r>
              <a:rPr lang="en-US" altLang="zh-TW" sz="1200" dirty="0" err="1" smtClean="0"/>
              <a:t>freq</a:t>
            </a:r>
            <a:r>
              <a:rPr lang="en-US" altLang="zh-TW" dirty="0" smtClean="0"/>
              <a:t>(t) : the number of hyponyms of the most frequently used sense of a term 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err="1"/>
              <a:t>Hyponyms</a:t>
            </a:r>
            <a:r>
              <a:rPr lang="en-US" altLang="zh-TW" sz="1400" dirty="0" err="1" smtClean="0"/>
              <a:t>avg</a:t>
            </a:r>
            <a:r>
              <a:rPr lang="en-US" altLang="zh-TW" dirty="0" smtClean="0"/>
              <a:t>(t):the average number of all the senses of a term 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52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3000" b="1" dirty="0" smtClean="0">
                <a:solidFill>
                  <a:schemeClr val="bg2">
                    <a:lumMod val="25000"/>
                  </a:schemeClr>
                </a:solidFill>
              </a:rPr>
              <a:t>Sentiment Level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Intuitively, abstract terms tends to arouse positive or negative sentiments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EX : opportunity , regret       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v.s</a:t>
            </a:r>
            <a:r>
              <a:rPr lang="en-US" altLang="zh-TW" sz="2400" dirty="0" smtClean="0">
                <a:solidFill>
                  <a:schemeClr val="tx1"/>
                </a:solidFill>
              </a:rPr>
              <a:t>          tree, road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Define the positivity, negativity, objectivity values of the most frequently used sense of a term </a:t>
            </a:r>
            <a:r>
              <a:rPr lang="en-US" altLang="zh-TW" sz="2600" dirty="0" smtClean="0">
                <a:solidFill>
                  <a:schemeClr val="tx1"/>
                </a:solidFill>
              </a:rPr>
              <a:t>t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1" y="4941168"/>
            <a:ext cx="6219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3000" b="1" dirty="0" smtClean="0">
                <a:solidFill>
                  <a:schemeClr val="bg2">
                    <a:lumMod val="25000"/>
                  </a:schemeClr>
                </a:solidFill>
              </a:rPr>
              <a:t>Term Length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In English, many abstract nouns are formed by adding noun-forming suffixes to be adjectives, verbs, or other noun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EX : happiness , circulation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Hypothesis : the longer the number of characters in a term,  the more abstract the term might be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Feature : the number of characters of a term t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5417982"/>
            <a:ext cx="2791643" cy="4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Average concreteness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Maximum concreteness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Assumption : document consist of abstract paragraph and concrete paragraph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D = {P1, P2….P</a:t>
            </a:r>
            <a:r>
              <a:rPr lang="en-US" altLang="zh-TW" sz="1600" dirty="0" smtClean="0">
                <a:solidFill>
                  <a:schemeClr val="tx1"/>
                </a:solidFill>
              </a:rPr>
              <a:t>L</a:t>
            </a:r>
            <a:r>
              <a:rPr lang="en-US" altLang="zh-TW" sz="2000" dirty="0" smtClean="0">
                <a:solidFill>
                  <a:schemeClr val="tx1"/>
                </a:solidFill>
              </a:rPr>
              <a:t>}              Pi : a paragraph in D</a:t>
            </a:r>
          </a:p>
          <a:p>
            <a:pPr lvl="1"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document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204864"/>
            <a:ext cx="3240360" cy="69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84" y="5157228"/>
            <a:ext cx="338662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84" y="5962726"/>
            <a:ext cx="55011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14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Measurement of concreteness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Term 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document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Evaluation the level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Term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document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2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Measurement of concreteness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Term 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document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Evaluation the level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Term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document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9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Concreteness terms can be represented by two psycholinguistic attributes :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perceivability</a:t>
            </a:r>
            <a:r>
              <a:rPr lang="en-US" altLang="zh-TW" sz="2600" dirty="0" smtClean="0">
                <a:solidFill>
                  <a:schemeClr val="tx1"/>
                </a:solidFill>
              </a:rPr>
              <a:t>,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imageability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Dataset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Medical Research Council Psycholinguistic Database(MRCDB)</a:t>
            </a:r>
          </a:p>
          <a:p>
            <a:pPr lvl="3">
              <a:spcBef>
                <a:spcPts val="0"/>
              </a:spcBef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150837 terms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Have the </a:t>
            </a:r>
            <a:r>
              <a:rPr lang="en-US" altLang="zh-TW" sz="2200" dirty="0" err="1">
                <a:solidFill>
                  <a:schemeClr val="tx1"/>
                </a:solidFill>
              </a:rPr>
              <a:t>perceivability</a:t>
            </a:r>
            <a:r>
              <a:rPr lang="en-US" altLang="zh-TW" sz="2200" dirty="0">
                <a:solidFill>
                  <a:schemeClr val="tx1"/>
                </a:solidFill>
              </a:rPr>
              <a:t> rating and </a:t>
            </a:r>
            <a:r>
              <a:rPr lang="en-US" altLang="zh-TW" sz="2200" dirty="0" err="1">
                <a:solidFill>
                  <a:schemeClr val="tx1"/>
                </a:solidFill>
              </a:rPr>
              <a:t>imageability</a:t>
            </a:r>
            <a:r>
              <a:rPr lang="en-US" altLang="zh-TW" sz="2200" dirty="0">
                <a:solidFill>
                  <a:schemeClr val="tx1"/>
                </a:solidFill>
              </a:rPr>
              <a:t> rating :3455 </a:t>
            </a:r>
            <a:r>
              <a:rPr lang="en-US" altLang="zh-TW" sz="2200" dirty="0" smtClean="0">
                <a:solidFill>
                  <a:schemeClr val="tx1"/>
                </a:solidFill>
              </a:rPr>
              <a:t>nouns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Knowledge base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zh-TW" sz="2400" dirty="0" err="1" smtClean="0">
                <a:solidFill>
                  <a:schemeClr val="tx1"/>
                </a:solidFill>
              </a:rPr>
              <a:t>WordNet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2">
              <a:spcAft>
                <a:spcPts val="600"/>
              </a:spcAft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Flickr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zh-TW" sz="2400" dirty="0" err="1">
                <a:solidFill>
                  <a:schemeClr val="tx1"/>
                </a:solidFill>
              </a:rPr>
              <a:t>SentiWordNet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Evaluation of term-level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92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concreteness of term on MRCDB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4">
              <a:spcBef>
                <a:spcPts val="1200"/>
              </a:spcBef>
              <a:defRPr/>
            </a:pPr>
            <a:r>
              <a:rPr lang="en-US" altLang="zh-TW" sz="1800" dirty="0" err="1" smtClean="0">
                <a:solidFill>
                  <a:schemeClr val="tx1"/>
                </a:solidFill>
              </a:rPr>
              <a:t>Perc</a:t>
            </a:r>
            <a:r>
              <a:rPr lang="en-US" altLang="zh-TW" sz="1200" dirty="0" err="1" smtClean="0">
                <a:solidFill>
                  <a:schemeClr val="tx1"/>
                </a:solidFill>
              </a:rPr>
              <a:t>MRC</a:t>
            </a:r>
            <a:r>
              <a:rPr lang="en-US" altLang="zh-TW" sz="1800" dirty="0" smtClean="0">
                <a:solidFill>
                  <a:schemeClr val="tx1"/>
                </a:solidFill>
              </a:rPr>
              <a:t>(t) : the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perceivability</a:t>
            </a:r>
            <a:r>
              <a:rPr lang="en-US" altLang="zh-TW" sz="1800" dirty="0" smtClean="0">
                <a:solidFill>
                  <a:schemeClr val="tx1"/>
                </a:solidFill>
              </a:rPr>
              <a:t> rating of a term t in MRCDB</a:t>
            </a:r>
          </a:p>
          <a:p>
            <a:pPr lvl="4">
              <a:defRPr/>
            </a:pPr>
            <a:r>
              <a:rPr lang="en-US" altLang="zh-TW" sz="1800" dirty="0" err="1" smtClean="0">
                <a:solidFill>
                  <a:schemeClr val="tx1"/>
                </a:solidFill>
              </a:rPr>
              <a:t>Imag</a:t>
            </a:r>
            <a:r>
              <a:rPr lang="en-US" altLang="zh-TW" sz="1200" dirty="0" err="1" smtClean="0">
                <a:solidFill>
                  <a:schemeClr val="tx1"/>
                </a:solidFill>
              </a:rPr>
              <a:t>MRC</a:t>
            </a:r>
            <a:r>
              <a:rPr lang="en-US" altLang="zh-TW" sz="1800" dirty="0" smtClean="0">
                <a:solidFill>
                  <a:schemeClr val="tx1"/>
                </a:solidFill>
              </a:rPr>
              <a:t>(t) : the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imageability</a:t>
            </a:r>
            <a:r>
              <a:rPr lang="en-US" altLang="zh-TW" sz="1800" dirty="0" smtClean="0">
                <a:solidFill>
                  <a:schemeClr val="tx1"/>
                </a:solidFill>
              </a:rPr>
              <a:t> rating of t in MRCDB</a:t>
            </a:r>
          </a:p>
          <a:p>
            <a:pPr>
              <a:spcBef>
                <a:spcPts val="3000"/>
              </a:spcBef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Estimate the concreteness of a term t, </a:t>
            </a:r>
            <a:r>
              <a:rPr lang="en-US" altLang="zh-TW" sz="2800" dirty="0" err="1">
                <a:solidFill>
                  <a:schemeClr val="tx1"/>
                </a:solidFill>
              </a:rPr>
              <a:t>Conc</a:t>
            </a:r>
            <a:r>
              <a:rPr lang="en-US" altLang="zh-TW" sz="1600" dirty="0" err="1">
                <a:solidFill>
                  <a:schemeClr val="tx1"/>
                </a:solidFill>
              </a:rPr>
              <a:t>SVM</a:t>
            </a:r>
            <a:r>
              <a:rPr lang="en-US" altLang="zh-TW" sz="2800" dirty="0">
                <a:solidFill>
                  <a:schemeClr val="tx1"/>
                </a:solidFill>
              </a:rPr>
              <a:t>(t) using </a:t>
            </a:r>
            <a:r>
              <a:rPr lang="en-US" altLang="zh-TW" sz="2800" dirty="0" err="1">
                <a:solidFill>
                  <a:schemeClr val="tx1"/>
                </a:solidFill>
              </a:rPr>
              <a:t>perceivability</a:t>
            </a:r>
            <a:r>
              <a:rPr lang="en-US" altLang="zh-TW" sz="2800" dirty="0">
                <a:solidFill>
                  <a:schemeClr val="tx1"/>
                </a:solidFill>
              </a:rPr>
              <a:t> ratings and </a:t>
            </a:r>
            <a:r>
              <a:rPr lang="en-US" altLang="zh-TW" sz="2800" dirty="0" err="1">
                <a:solidFill>
                  <a:schemeClr val="tx1"/>
                </a:solidFill>
              </a:rPr>
              <a:t>imageability</a:t>
            </a:r>
            <a:r>
              <a:rPr lang="en-US" altLang="zh-TW" sz="2800" dirty="0">
                <a:solidFill>
                  <a:schemeClr val="tx1"/>
                </a:solidFill>
              </a:rPr>
              <a:t> ratings estimated by </a:t>
            </a:r>
            <a:r>
              <a:rPr lang="en-US" altLang="zh-TW" sz="2800" b="1" dirty="0">
                <a:solidFill>
                  <a:schemeClr val="tx1"/>
                </a:solidFill>
              </a:rPr>
              <a:t>SVM regression</a:t>
            </a:r>
          </a:p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Evaluation of </a:t>
            </a:r>
            <a:r>
              <a:rPr lang="en-US" altLang="zh-TW" sz="4000" dirty="0" smtClean="0">
                <a:cs typeface="Tunga" pitchFamily="2" charset="0"/>
              </a:rPr>
              <a:t>term-level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9" y="2204864"/>
            <a:ext cx="574800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73216"/>
            <a:ext cx="5544617" cy="6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Three measurement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Pearson’s correlation coefficient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Kendall’s </a:t>
            </a:r>
            <a:r>
              <a:rPr lang="el-GR" altLang="zh-TW" sz="2400" dirty="0">
                <a:solidFill>
                  <a:schemeClr val="tx1"/>
                </a:solidFill>
              </a:rPr>
              <a:t>Τ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Root Mean Square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Result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3" y="4293096"/>
            <a:ext cx="687651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0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Finding the least effective feature in the set of all the features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Evaluate the importance of each feature with 5-fold cross-validation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Remove the feature step by step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Feature selection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9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Feature selection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" y="1372720"/>
            <a:ext cx="9144000" cy="500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35696" y="5913276"/>
            <a:ext cx="5688632" cy="28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flipH="1">
            <a:off x="1893964" y="5208492"/>
            <a:ext cx="2916000" cy="28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flipH="1">
            <a:off x="4875213" y="2290156"/>
            <a:ext cx="864000" cy="28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6549661" y="2285260"/>
            <a:ext cx="864000" cy="28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 flipH="1">
            <a:off x="3957532" y="2306956"/>
            <a:ext cx="864000" cy="28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flipH="1">
            <a:off x="2195736" y="2285260"/>
            <a:ext cx="864000" cy="28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 flipH="1">
            <a:off x="6578120" y="4797136"/>
            <a:ext cx="864000" cy="324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flipH="1">
            <a:off x="5714120" y="4653136"/>
            <a:ext cx="864000" cy="28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flipH="1">
            <a:off x="4821532" y="5064492"/>
            <a:ext cx="864000" cy="28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 flipH="1">
            <a:off x="5714120" y="2996952"/>
            <a:ext cx="864000" cy="28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 flipH="1">
            <a:off x="3041545" y="3579733"/>
            <a:ext cx="864000" cy="28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6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Examined the relation between the co-occurrence of terms in the same sentences and their concreteness ratings as provided in MRCDB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Two sets of terms according to their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perceivability</a:t>
            </a:r>
            <a:r>
              <a:rPr lang="en-US" altLang="zh-TW" sz="2800" dirty="0" smtClean="0">
                <a:solidFill>
                  <a:schemeClr val="tx1"/>
                </a:solidFill>
              </a:rPr>
              <a:t> or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imageability</a:t>
            </a:r>
            <a:r>
              <a:rPr lang="en-US" altLang="zh-TW" sz="2800" dirty="0" smtClean="0">
                <a:solidFill>
                  <a:schemeClr val="tx1"/>
                </a:solidFill>
              </a:rPr>
              <a:t> score</a:t>
            </a: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Term co-occurrence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9" y="3120298"/>
            <a:ext cx="4508267" cy="81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24" y="5630301"/>
            <a:ext cx="3732162" cy="67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Term co-occurrence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9" y="1854823"/>
            <a:ext cx="4068377" cy="25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4823"/>
            <a:ext cx="4251090" cy="267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Create dataset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50 queries : 35 abstract, 15 concrete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Top 10 returned search result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Remove HTML tags,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Javascript</a:t>
            </a:r>
            <a:r>
              <a:rPr lang="en-US" altLang="zh-TW" sz="2600" dirty="0" smtClean="0">
                <a:solidFill>
                  <a:schemeClr val="tx1"/>
                </a:solidFill>
              </a:rPr>
              <a:t>, multimedia file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Extracted two top paragraphs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Evaluation of document-level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61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  <a:cs typeface="Tunga" pitchFamily="2" charset="0"/>
              </a:rPr>
              <a:t>Correlation between concreteness and </a:t>
            </a:r>
            <a:r>
              <a:rPr lang="en-US" altLang="zh-TW" sz="2800" dirty="0" smtClean="0">
                <a:solidFill>
                  <a:schemeClr val="tx1"/>
                </a:solidFill>
                <a:cs typeface="Tunga" pitchFamily="2" charset="0"/>
              </a:rPr>
              <a:t>comprehensibility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P(High Comp | High </a:t>
            </a:r>
            <a:r>
              <a:rPr lang="en-US" altLang="zh-TW" dirty="0" err="1" smtClean="0">
                <a:solidFill>
                  <a:schemeClr val="tx1"/>
                </a:solidFill>
              </a:rPr>
              <a:t>Conc</a:t>
            </a:r>
            <a:r>
              <a:rPr lang="en-US" altLang="zh-TW" dirty="0" smtClean="0">
                <a:solidFill>
                  <a:schemeClr val="tx1"/>
                </a:solidFill>
              </a:rPr>
              <a:t>) = 0.971</a:t>
            </a:r>
          </a:p>
          <a:p>
            <a:pPr lvl="1">
              <a:defRPr/>
            </a:pPr>
            <a:r>
              <a:rPr lang="en-US" altLang="zh-TW" dirty="0">
                <a:solidFill>
                  <a:schemeClr val="tx1"/>
                </a:solidFill>
              </a:rPr>
              <a:t>P(High </a:t>
            </a:r>
            <a:r>
              <a:rPr lang="en-US" altLang="zh-TW" dirty="0" smtClean="0">
                <a:solidFill>
                  <a:schemeClr val="tx1"/>
                </a:solidFill>
              </a:rPr>
              <a:t>Comp | Low </a:t>
            </a:r>
            <a:r>
              <a:rPr lang="en-US" altLang="zh-TW" dirty="0" err="1">
                <a:solidFill>
                  <a:schemeClr val="tx1"/>
                </a:solidFill>
              </a:rPr>
              <a:t>Conc</a:t>
            </a:r>
            <a:r>
              <a:rPr lang="en-US" altLang="zh-TW" dirty="0">
                <a:solidFill>
                  <a:schemeClr val="tx1"/>
                </a:solidFill>
              </a:rPr>
              <a:t>) = </a:t>
            </a:r>
            <a:r>
              <a:rPr lang="en-US" altLang="zh-TW" dirty="0" smtClean="0">
                <a:solidFill>
                  <a:schemeClr val="tx1"/>
                </a:solidFill>
              </a:rPr>
              <a:t>0.491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TW" dirty="0">
                <a:solidFill>
                  <a:schemeClr val="tx1"/>
                </a:solidFill>
              </a:rPr>
              <a:t>P(High </a:t>
            </a:r>
            <a:r>
              <a:rPr lang="en-US" altLang="zh-TW" dirty="0" err="1" smtClean="0">
                <a:solidFill>
                  <a:schemeClr val="tx1"/>
                </a:solidFill>
              </a:rPr>
              <a:t>Conc</a:t>
            </a:r>
            <a:r>
              <a:rPr lang="en-US" altLang="zh-TW" dirty="0" smtClean="0">
                <a:solidFill>
                  <a:schemeClr val="tx1"/>
                </a:solidFill>
              </a:rPr>
              <a:t> | Low Comp)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0.067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TW" dirty="0">
                <a:solidFill>
                  <a:schemeClr val="tx1"/>
                </a:solidFill>
              </a:rPr>
              <a:t>P(High </a:t>
            </a:r>
            <a:r>
              <a:rPr lang="en-US" altLang="zh-TW" dirty="0" err="1" smtClean="0">
                <a:solidFill>
                  <a:schemeClr val="tx1"/>
                </a:solidFill>
              </a:rPr>
              <a:t>Conc</a:t>
            </a:r>
            <a:r>
              <a:rPr lang="en-US" altLang="zh-TW" dirty="0" smtClean="0">
                <a:solidFill>
                  <a:schemeClr val="tx1"/>
                </a:solidFill>
              </a:rPr>
              <a:t> | High Comp)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0.723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>
                <a:cs typeface="Tunga" pitchFamily="2" charset="0"/>
              </a:rPr>
              <a:t>Result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53721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0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Result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69" y="3789040"/>
            <a:ext cx="6026747" cy="21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79" y="1585520"/>
            <a:ext cx="5419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8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Parkinson’s disease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1426464" lvl="8" indent="0"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1426464" lvl="8" indent="0">
              <a:spcAft>
                <a:spcPts val="1200"/>
              </a:spcAft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        Which one is easier to read ?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96" y="2390029"/>
            <a:ext cx="4861883" cy="332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212548" y="3789040"/>
            <a:ext cx="5250977" cy="194421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804248" y="468913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</a:rPr>
              <a:t>Concrete word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26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It is relatively easy to determine the correct concreteness level for the document with plenty of concrete terms </a:t>
            </a:r>
          </a:p>
          <a:p>
            <a:pPr lvl="1"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Result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14" y="2708920"/>
            <a:ext cx="388781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564839" y="3077207"/>
            <a:ext cx="216024" cy="4238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2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Measurement of concreteness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Term 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document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Evaluation the level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Term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document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6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Describe method for evaluating the concreteness of words using machine learning and extrapolate it to the estimation of concreteness on the document-level.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 the future, would like to focus on the improvement as well as on the interplay between the concreteness and relevance of documents.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Conclusion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207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Relevant web pages are of little utility if they are incomprehensible or impose too much cognitive burden on reader.</a:t>
            </a:r>
            <a:endParaRPr lang="en-US" altLang="zh-TW" sz="2600" dirty="0"/>
          </a:p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Document comprehensibility depends on many factors, of which concreteness and the ease of concept visualization are crucial ones.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Propose a method for predicting the concreteness of terms using SVM regression, and extend it to calculating document concreteness level.</a:t>
            </a:r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4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Measurement of concreteness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Term 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document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Evaluation the level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Term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document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6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Intuitive approach: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 topic-based by assuming that common terms in documents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Not all documents and terms in abstract domains are actually abstract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Follow a non-topical approach:</a:t>
            </a:r>
          </a:p>
          <a:p>
            <a:pPr lvl="2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Select 21 features grouped in 8 categories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4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TW" sz="3000" b="1" dirty="0" smtClean="0">
                <a:solidFill>
                  <a:schemeClr val="bg2">
                    <a:lumMod val="25000"/>
                  </a:schemeClr>
                </a:solidFill>
              </a:rPr>
              <a:t>Visual Representativeness and Popularity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err="1">
                <a:solidFill>
                  <a:schemeClr val="tx1"/>
                </a:solidFill>
              </a:rPr>
              <a:t>Imageability</a:t>
            </a:r>
            <a:r>
              <a:rPr lang="en-US" altLang="zh-TW" sz="2400" dirty="0">
                <a:solidFill>
                  <a:schemeClr val="tx1"/>
                </a:solidFill>
              </a:rPr>
              <a:t> of terms indicates how easily and quickly people can imagine the referent of terms.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Hypothesis : words used frequently to describe photos or images have high probability to be concrete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Assumption : in most of the cases photos or images are annotated with terms that represent the displayed objects</a:t>
            </a: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775700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TW" sz="3000" b="1" dirty="0" smtClean="0">
                <a:solidFill>
                  <a:schemeClr val="bg2">
                    <a:lumMod val="25000"/>
                  </a:schemeClr>
                </a:solidFill>
              </a:rPr>
              <a:t>Visual Representativeness and Popularity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Measure the popularity of using a given word to annotate photos, represent the features :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4">
              <a:spcBef>
                <a:spcPts val="2400"/>
              </a:spcBef>
              <a:defRPr/>
            </a:pPr>
            <a:r>
              <a:rPr lang="en-US" altLang="zh-TW" sz="1800" dirty="0" err="1" smtClean="0">
                <a:solidFill>
                  <a:schemeClr val="tx1"/>
                </a:solidFill>
              </a:rPr>
              <a:t>Freq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web</a:t>
            </a:r>
            <a:r>
              <a:rPr lang="en-US" altLang="zh-TW" sz="1800" dirty="0" smtClean="0">
                <a:solidFill>
                  <a:schemeClr val="tx1"/>
                </a:solidFill>
              </a:rPr>
              <a:t>(t) : the frequency of a term t in the Bing web search</a:t>
            </a:r>
          </a:p>
          <a:p>
            <a:pPr lvl="4">
              <a:defRPr/>
            </a:pPr>
            <a:r>
              <a:rPr lang="en-US" altLang="zh-TW" sz="1800" dirty="0" err="1" smtClean="0">
                <a:solidFill>
                  <a:schemeClr val="tx1"/>
                </a:solidFill>
              </a:rPr>
              <a:t>Freq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image</a:t>
            </a:r>
            <a:r>
              <a:rPr lang="en-US" altLang="zh-TW" sz="1800" dirty="0" smtClean="0">
                <a:solidFill>
                  <a:schemeClr val="tx1"/>
                </a:solidFill>
              </a:rPr>
              <a:t>(t</a:t>
            </a:r>
            <a:r>
              <a:rPr lang="en-US" altLang="zh-TW" sz="1800" dirty="0">
                <a:solidFill>
                  <a:schemeClr val="tx1"/>
                </a:solidFill>
              </a:rPr>
              <a:t>) : the frequency of a term t in </a:t>
            </a:r>
            <a:endParaRPr lang="en-US" altLang="zh-TW" sz="1800" dirty="0" smtClean="0">
              <a:solidFill>
                <a:schemeClr val="tx1"/>
              </a:solidFill>
            </a:endParaRPr>
          </a:p>
          <a:p>
            <a:pPr lvl="4">
              <a:defRPr/>
            </a:pPr>
            <a:r>
              <a:rPr lang="en-US" altLang="zh-TW" sz="1800" dirty="0" err="1" smtClean="0">
                <a:solidFill>
                  <a:schemeClr val="tx1"/>
                </a:solidFill>
              </a:rPr>
              <a:t>Freq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photo</a:t>
            </a:r>
            <a:r>
              <a:rPr lang="en-US" altLang="zh-TW" sz="1800" dirty="0" smtClean="0">
                <a:solidFill>
                  <a:schemeClr val="tx1"/>
                </a:solidFill>
              </a:rPr>
              <a:t>(t</a:t>
            </a:r>
            <a:r>
              <a:rPr lang="en-US" altLang="zh-TW" sz="1800" dirty="0">
                <a:solidFill>
                  <a:schemeClr val="tx1"/>
                </a:solidFill>
              </a:rPr>
              <a:t>) : the frequency of a term t in </a:t>
            </a:r>
            <a:r>
              <a:rPr lang="en-US" altLang="zh-TW" sz="1800" dirty="0" smtClean="0">
                <a:solidFill>
                  <a:schemeClr val="tx1"/>
                </a:solidFill>
              </a:rPr>
              <a:t>Flickr</a:t>
            </a:r>
            <a:endParaRPr lang="en-US" altLang="zh-TW" sz="1800" dirty="0">
              <a:solidFill>
                <a:schemeClr val="tx1"/>
              </a:solidFill>
            </a:endParaRPr>
          </a:p>
          <a:p>
            <a:pPr lvl="1">
              <a:spcBef>
                <a:spcPts val="1800"/>
              </a:spcBef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Normalized </a:t>
            </a:r>
            <a:r>
              <a:rPr lang="en-US" altLang="zh-TW" sz="2400" dirty="0" err="1">
                <a:solidFill>
                  <a:schemeClr val="tx1"/>
                </a:solidFill>
              </a:rPr>
              <a:t>Freq</a:t>
            </a:r>
            <a:r>
              <a:rPr lang="en-US" altLang="zh-TW" sz="1600" dirty="0" err="1">
                <a:solidFill>
                  <a:schemeClr val="tx1"/>
                </a:solidFill>
              </a:rPr>
              <a:t>image</a:t>
            </a:r>
            <a:r>
              <a:rPr lang="en-US" altLang="zh-TW" sz="2400" dirty="0">
                <a:solidFill>
                  <a:schemeClr val="tx1"/>
                </a:solidFill>
              </a:rPr>
              <a:t>(t) and </a:t>
            </a:r>
            <a:r>
              <a:rPr lang="en-US" altLang="zh-TW" sz="2400" dirty="0" err="1">
                <a:solidFill>
                  <a:schemeClr val="tx1"/>
                </a:solidFill>
              </a:rPr>
              <a:t>Freq</a:t>
            </a:r>
            <a:r>
              <a:rPr lang="en-US" altLang="zh-TW" sz="1600" dirty="0" err="1">
                <a:solidFill>
                  <a:schemeClr val="tx1"/>
                </a:solidFill>
              </a:rPr>
              <a:t>photo</a:t>
            </a:r>
            <a:r>
              <a:rPr lang="en-US" altLang="zh-TW" sz="2400" dirty="0">
                <a:solidFill>
                  <a:schemeClr val="tx1"/>
                </a:solidFill>
              </a:rPr>
              <a:t>(t</a:t>
            </a:r>
            <a:r>
              <a:rPr lang="en-US" altLang="zh-TW" sz="2400" dirty="0" smtClean="0">
                <a:solidFill>
                  <a:schemeClr val="tx1"/>
                </a:solidFill>
              </a:rPr>
              <a:t>), the additional features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914204"/>
            <a:ext cx="5372145" cy="10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1248"/>
            <a:ext cx="4845550" cy="100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3200" b="1" dirty="0" smtClean="0">
                <a:solidFill>
                  <a:schemeClr val="bg2">
                    <a:lumMod val="25000"/>
                  </a:schemeClr>
                </a:solidFill>
              </a:rPr>
              <a:t>Diversity of Annotations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Hypothesis : when many diverse annotations are added for photos related to a given term t, the term might be abstract</a:t>
            </a:r>
          </a:p>
          <a:p>
            <a:pPr lvl="2">
              <a:spcAft>
                <a:spcPts val="600"/>
              </a:spcAft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EX : happiness</a:t>
            </a:r>
          </a:p>
          <a:p>
            <a:pPr lvl="3"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Image of a smiling child playing with dog</a:t>
            </a:r>
          </a:p>
          <a:p>
            <a:pPr lvl="3">
              <a:spcAft>
                <a:spcPts val="1800"/>
              </a:spcAft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Image of a couple walking </a:t>
            </a:r>
            <a:r>
              <a:rPr lang="en-US" altLang="zh-TW" sz="2200" dirty="0" smtClean="0">
                <a:solidFill>
                  <a:schemeClr val="tx1"/>
                </a:solidFill>
              </a:rPr>
              <a:t>together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Used social tagging data derived from Flickr to capturing the measure.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Describe the number of annotations which are added for contents related to a term t.</a:t>
            </a:r>
          </a:p>
          <a:p>
            <a:pPr lvl="1"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342202" lvl="2" indent="0">
              <a:spcAft>
                <a:spcPts val="1200"/>
              </a:spcAft>
              <a:buNone/>
              <a:defRPr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Estimating  concreteness of terms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2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自訂 5">
      <a:dk1>
        <a:srgbClr val="595959"/>
      </a:dk1>
      <a:lt1>
        <a:sysClr val="window" lastClr="FFFFFF"/>
      </a:lt1>
      <a:dk2>
        <a:srgbClr val="900000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美式蘇活風</Template>
  <TotalTime>2444</TotalTime>
  <Words>1313</Words>
  <Application>Microsoft Office PowerPoint</Application>
  <PresentationFormat>如螢幕大小 (4:3)</PresentationFormat>
  <Paragraphs>407</Paragraphs>
  <Slides>32</Slides>
  <Notes>27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Soho</vt:lpstr>
      <vt:lpstr>PowerPoint 簡報</vt:lpstr>
      <vt:lpstr>Outline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95</cp:revision>
  <cp:lastPrinted>2013-06-10T01:09:06Z</cp:lastPrinted>
  <dcterms:created xsi:type="dcterms:W3CDTF">2013-06-08T15:21:02Z</dcterms:created>
  <dcterms:modified xsi:type="dcterms:W3CDTF">2013-08-27T01:16:59Z</dcterms:modified>
</cp:coreProperties>
</file>